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431" r:id="rId4"/>
    <p:sldId id="586" r:id="rId5"/>
    <p:sldId id="521" r:id="rId6"/>
    <p:sldId id="522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23" r:id="rId20"/>
    <p:sldId id="599" r:id="rId21"/>
    <p:sldId id="524" r:id="rId22"/>
    <p:sldId id="525" r:id="rId23"/>
    <p:sldId id="600" r:id="rId24"/>
    <p:sldId id="601" r:id="rId25"/>
    <p:sldId id="526" r:id="rId26"/>
    <p:sldId id="527" r:id="rId27"/>
    <p:sldId id="602" r:id="rId28"/>
    <p:sldId id="528" r:id="rId29"/>
    <p:sldId id="529" r:id="rId30"/>
    <p:sldId id="530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552" r:id="rId52"/>
    <p:sldId id="553" r:id="rId53"/>
    <p:sldId id="554" r:id="rId54"/>
    <p:sldId id="555" r:id="rId55"/>
    <p:sldId id="556" r:id="rId56"/>
    <p:sldId id="557" r:id="rId57"/>
    <p:sldId id="558" r:id="rId58"/>
    <p:sldId id="559" r:id="rId59"/>
    <p:sldId id="560" r:id="rId60"/>
    <p:sldId id="561" r:id="rId61"/>
    <p:sldId id="562" r:id="rId62"/>
    <p:sldId id="563" r:id="rId63"/>
    <p:sldId id="564" r:id="rId64"/>
    <p:sldId id="565" r:id="rId65"/>
    <p:sldId id="566" r:id="rId66"/>
    <p:sldId id="567" r:id="rId67"/>
    <p:sldId id="568" r:id="rId68"/>
    <p:sldId id="569" r:id="rId69"/>
    <p:sldId id="570" r:id="rId70"/>
    <p:sldId id="571" r:id="rId71"/>
    <p:sldId id="572" r:id="rId72"/>
    <p:sldId id="573" r:id="rId73"/>
    <p:sldId id="574" r:id="rId74"/>
    <p:sldId id="575" r:id="rId75"/>
    <p:sldId id="576" r:id="rId76"/>
    <p:sldId id="577" r:id="rId77"/>
    <p:sldId id="578" r:id="rId78"/>
    <p:sldId id="579" r:id="rId79"/>
    <p:sldId id="580" r:id="rId80"/>
    <p:sldId id="581" r:id="rId81"/>
    <p:sldId id="582" r:id="rId82"/>
    <p:sldId id="585" r:id="rId83"/>
    <p:sldId id="583" r:id="rId84"/>
    <p:sldId id="584" r:id="rId85"/>
    <p:sldId id="520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8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.uodiyala.edu.iq/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Engineer.College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3.png"/><Relationship Id="rId4" Type="http://schemas.openxmlformats.org/officeDocument/2006/relationships/image" Target="../media/image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5.png"/><Relationship Id="rId4" Type="http://schemas.openxmlformats.org/officeDocument/2006/relationships/image" Target="../media/image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7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6.png"/><Relationship Id="rId4" Type="http://schemas.openxmlformats.org/officeDocument/2006/relationships/image" Target="../media/image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0.png"/><Relationship Id="rId4" Type="http://schemas.openxmlformats.org/officeDocument/2006/relationships/image" Target="../media/image4.emf"/><Relationship Id="rId9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7: Digital Filters-FIR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Computers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4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8670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1478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r>
              <a:rPr lang="en-US" sz="3600" b="1" dirty="0" smtClean="0"/>
              <a:t>Classification of 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6" y="16764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312" y="1661441"/>
            <a:ext cx="8160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We </a:t>
            </a:r>
            <a:r>
              <a:rPr lang="en-GB" sz="2000" b="1" dirty="0"/>
              <a:t>consider different structures for realization of a digital filter</a:t>
            </a:r>
            <a:r>
              <a:rPr lang="en-GB" sz="2000" b="1" dirty="0" smtClean="0"/>
              <a:t>. These </a:t>
            </a:r>
            <a:r>
              <a:rPr lang="en-GB" sz="2000" b="1" dirty="0"/>
              <a:t>structures offer various </a:t>
            </a:r>
            <a:r>
              <a:rPr lang="en-GB" sz="2000" b="1" dirty="0" smtClean="0"/>
              <a:t>trade-offs </a:t>
            </a:r>
            <a:r>
              <a:rPr lang="en-GB" sz="2000" b="1" dirty="0"/>
              <a:t>between complexity, cost </a:t>
            </a:r>
            <a:r>
              <a:rPr lang="en-GB" sz="2000" b="1" dirty="0" smtClean="0"/>
              <a:t>of implementation</a:t>
            </a:r>
            <a:r>
              <a:rPr lang="en-GB" sz="2000" b="1" dirty="0"/>
              <a:t>, computational efficiency and stability.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299" y="2875002"/>
            <a:ext cx="24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1. Direct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3" y="3352800"/>
            <a:ext cx="72485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2" y="1600200"/>
            <a:ext cx="24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1. Direct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997241"/>
            <a:ext cx="4152900" cy="43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2" y="1600200"/>
            <a:ext cx="26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2. Cascade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3" y="2133600"/>
            <a:ext cx="808725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2" y="1600200"/>
            <a:ext cx="26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2. Cascade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969532"/>
            <a:ext cx="7734300" cy="427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177" y="1424440"/>
            <a:ext cx="26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2. Cascade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2" y="3984328"/>
            <a:ext cx="8077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3773"/>
            <a:ext cx="7762875" cy="21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2" y="1600200"/>
            <a:ext cx="26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2. Cascade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" y="2362200"/>
            <a:ext cx="75438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2" y="1600200"/>
            <a:ext cx="26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3. Parallel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5628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br>
              <a:rPr lang="en-GB" sz="3200" b="1" dirty="0" smtClean="0"/>
            </a:br>
            <a:r>
              <a:rPr lang="en-GB" sz="3600" b="1" dirty="0" smtClean="0"/>
              <a:t>Filter Structures: </a:t>
            </a:r>
            <a:br>
              <a:rPr lang="en-GB" sz="3600" b="1" dirty="0" smtClean="0"/>
            </a:br>
            <a:r>
              <a:rPr lang="en-GB" sz="3600" b="1" dirty="0" smtClean="0"/>
              <a:t>              Direct, Cascade and Parallel Forms</a:t>
            </a:r>
            <a:r>
              <a:rPr lang="en-US" sz="3600" dirty="0" smtClean="0"/>
              <a:t>	</a:t>
            </a:r>
            <a:r>
              <a:rPr lang="en-US" sz="3600" b="1" dirty="0" smtClean="0"/>
              <a:t> 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2" y="1600200"/>
            <a:ext cx="26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3. Parallel </a:t>
            </a:r>
            <a:r>
              <a:rPr lang="en-GB" b="1" dirty="0"/>
              <a:t>Filter Structure</a:t>
            </a:r>
            <a:endParaRPr lang="en-GB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09800"/>
            <a:ext cx="55435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GB" sz="4000" b="1" dirty="0" smtClean="0"/>
              <a:t>Types of </a:t>
            </a:r>
            <a:r>
              <a:rPr lang="en-US" sz="4000" b="1" dirty="0" smtClean="0"/>
              <a:t>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600200"/>
            <a:ext cx="8291513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6312" y="18288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Functions of Digital Filters.	</a:t>
            </a:r>
          </a:p>
          <a:p>
            <a:r>
              <a:rPr lang="en-US" sz="2800" b="1" dirty="0" smtClean="0"/>
              <a:t>Advantages and Disadvantages of Digital Filters.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Different Methods for Describing Digital Filters.</a:t>
            </a:r>
            <a:endParaRPr lang="en-GB" sz="20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Classification of Digital Filters.</a:t>
            </a:r>
            <a:endParaRPr lang="en-GB" sz="2000" b="1" dirty="0">
              <a:ea typeface="Calibri"/>
              <a:cs typeface="Arial"/>
            </a:endParaRPr>
          </a:p>
          <a:p>
            <a:r>
              <a:rPr lang="en-US" sz="2800" b="1" dirty="0" smtClean="0"/>
              <a:t>Filter Structures.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Types of Digital Filters.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>
                <a:ea typeface="Calibri"/>
                <a:cs typeface="Arial"/>
              </a:rPr>
              <a:t>Finite Impluse Response (FIR) Filters Design.</a:t>
            </a:r>
            <a:endParaRPr lang="en-GB" sz="2000" b="1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Types of </a:t>
            </a:r>
            <a:r>
              <a:rPr lang="en-US" sz="4000" b="1" dirty="0" smtClean="0"/>
              <a:t>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400"/>
            <a:ext cx="82366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Types of </a:t>
            </a:r>
            <a:r>
              <a:rPr lang="en-US" sz="4000" b="1" dirty="0" smtClean="0"/>
              <a:t>Digital </a:t>
            </a:r>
            <a:r>
              <a:rPr lang="en-US" sz="4000" b="1" dirty="0"/>
              <a:t>Filter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676399"/>
            <a:ext cx="8586788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Types of </a:t>
            </a:r>
            <a:r>
              <a:rPr lang="en-US" sz="4000" b="1" dirty="0" smtClean="0"/>
              <a:t>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6" y="1524000"/>
            <a:ext cx="819710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Types of </a:t>
            </a:r>
            <a:r>
              <a:rPr lang="en-US" sz="4000" b="1" dirty="0" smtClean="0"/>
              <a:t>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Types of </a:t>
            </a:r>
            <a:r>
              <a:rPr lang="en-US" sz="4000" b="1" dirty="0" smtClean="0"/>
              <a:t>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399"/>
            <a:ext cx="8236688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</a:t>
            </a:r>
            <a:r>
              <a:rPr lang="en-US" sz="4000" b="1" dirty="0" smtClean="0"/>
              <a:t>Choosing Between IIR and </a:t>
            </a:r>
            <a:r>
              <a:rPr lang="en-US" sz="4000" b="1" dirty="0"/>
              <a:t>FIR Filters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489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Filter Design Steps</a:t>
            </a:r>
            <a:r>
              <a:rPr lang="en-US" sz="3600" b="1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2" y="1600199"/>
            <a:ext cx="8186218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Kinds of Filters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8429"/>
            <a:ext cx="7772400" cy="47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GB" sz="4000" b="1" dirty="0"/>
              <a:t>Finite Impulse Response (FIR)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0" y="1524000"/>
            <a:ext cx="825747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</a:t>
            </a:r>
            <a:r>
              <a:rPr lang="en-US" sz="3200" dirty="0" smtClean="0">
                <a:solidFill>
                  <a:srgbClr val="FF0000"/>
                </a:solidFill>
              </a:rPr>
              <a:t>STEP1:</a:t>
            </a:r>
            <a:r>
              <a:rPr lang="en-US" sz="3200" dirty="0" smtClean="0"/>
              <a:t>FIR </a:t>
            </a:r>
            <a:r>
              <a:rPr lang="en-US" sz="3600" dirty="0"/>
              <a:t>Filter </a:t>
            </a:r>
            <a:r>
              <a:rPr lang="en-US" sz="3600" dirty="0" smtClean="0"/>
              <a:t>Specification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Digital </a:t>
            </a:r>
            <a:r>
              <a:rPr lang="en-US" sz="4000" b="1" dirty="0" smtClean="0"/>
              <a:t>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</a:t>
            </a:r>
            <a:r>
              <a:rPr lang="en-US" sz="3200" b="1" dirty="0" smtClean="0"/>
              <a:t>Specification </a:t>
            </a:r>
            <a:r>
              <a:rPr lang="en-US" sz="3200" b="1" dirty="0"/>
              <a:t>Example 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8" y="1523999"/>
            <a:ext cx="8177311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Step 2</a:t>
            </a:r>
            <a:r>
              <a:rPr lang="en-US" sz="4000" b="1" dirty="0" smtClean="0"/>
              <a:t>: Calculation of Suitable </a:t>
            </a:r>
            <a:br>
              <a:rPr lang="en-US" sz="4000" b="1" dirty="0" smtClean="0"/>
            </a:br>
            <a:r>
              <a:rPr lang="en-US" sz="4000" b="1" dirty="0" smtClean="0"/>
              <a:t>                     Filter Coefficients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6106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Design of FIR filter using Fourier Methods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</a:t>
            </a:r>
            <a:r>
              <a:rPr lang="en-US" sz="3200" b="1" dirty="0"/>
              <a:t>Design of FIR filter using Fourier Methods</a:t>
            </a:r>
            <a:r>
              <a:rPr lang="en-US" sz="2800" dirty="0"/>
              <a:t>	</a:t>
            </a:r>
            <a:r>
              <a:rPr lang="en-US" sz="3200" b="1" dirty="0" smtClean="0"/>
              <a:t> 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600200"/>
            <a:ext cx="86010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</a:t>
            </a:r>
            <a:r>
              <a:rPr lang="en-US" sz="3200" b="1" dirty="0" smtClean="0"/>
              <a:t>Design </a:t>
            </a:r>
            <a:r>
              <a:rPr lang="en-US" sz="3200" b="1" dirty="0"/>
              <a:t>of FIR filter using Fourier Methods 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Artifacts of Truncation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3999"/>
            <a:ext cx="823668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Reducing the Effect of Truncation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br>
              <a:rPr lang="en-GB" sz="3600" b="1" dirty="0" smtClean="0"/>
            </a:br>
            <a:r>
              <a:rPr lang="en-GB" sz="3600" b="1" dirty="0"/>
              <a:t> </a:t>
            </a:r>
            <a:r>
              <a:rPr lang="en-GB" sz="3600" b="1" dirty="0" smtClean="0"/>
              <a:t>            </a:t>
            </a:r>
            <a:r>
              <a:rPr lang="en-US" sz="4000" b="1" dirty="0" smtClean="0"/>
              <a:t>Designing FIR Filters: Windows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199"/>
            <a:ext cx="8084288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Windows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48068"/>
              </p:ext>
            </p:extLst>
          </p:nvPr>
        </p:nvGraphicFramePr>
        <p:xfrm>
          <a:off x="838200" y="1114202"/>
          <a:ext cx="7078662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Bitmap Image" r:id="rId5" imgW="3753374" imgH="5276190" progId="PBrush">
                  <p:embed/>
                </p:oleObj>
              </mc:Choice>
              <mc:Fallback>
                <p:oleObj name="Bitmap Image" r:id="rId5" imgW="3753374" imgH="527619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14202"/>
                        <a:ext cx="7078662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Windows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56585"/>
              </p:ext>
            </p:extLst>
          </p:nvPr>
        </p:nvGraphicFramePr>
        <p:xfrm>
          <a:off x="1217060" y="1905000"/>
          <a:ext cx="6743700" cy="364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Bitmap Image" r:id="rId5" imgW="3704762" imgH="2000000" progId="PBrush">
                  <p:embed/>
                </p:oleObj>
              </mc:Choice>
              <mc:Fallback>
                <p:oleObj name="Bitmap Image" r:id="rId5" imgW="3704762" imgH="200000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060" y="1905000"/>
                        <a:ext cx="6743700" cy="364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4000" b="1" dirty="0" smtClean="0"/>
              <a:t>              Functions of </a:t>
            </a:r>
            <a:r>
              <a:rPr lang="en-US" sz="4000" b="1" dirty="0"/>
              <a:t>Digital </a:t>
            </a:r>
            <a:r>
              <a:rPr lang="en-US" sz="4000" b="1" dirty="0" smtClean="0"/>
              <a:t>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343" y="1600200"/>
            <a:ext cx="8160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The primary functions of filters are one of the followings</a:t>
            </a:r>
            <a:r>
              <a:rPr lang="en-GB" sz="2000" b="1" dirty="0" smtClean="0"/>
              <a:t>:</a:t>
            </a:r>
          </a:p>
          <a:p>
            <a:pPr algn="just"/>
            <a:endParaRPr lang="en-GB" sz="2000" dirty="0"/>
          </a:p>
          <a:p>
            <a:pPr marL="457200" indent="-457200" algn="just">
              <a:buAutoNum type="alphaLcParenBoth"/>
            </a:pPr>
            <a:r>
              <a:rPr lang="en-GB" sz="2000" b="1" dirty="0" smtClean="0"/>
              <a:t>To </a:t>
            </a:r>
            <a:r>
              <a:rPr lang="en-GB" sz="2000" b="1" dirty="0"/>
              <a:t>confine a signal into a prescribed frequency band as in low-pass</a:t>
            </a:r>
            <a:r>
              <a:rPr lang="en-GB" sz="2000" b="1" dirty="0" smtClean="0"/>
              <a:t>, high-pass</a:t>
            </a:r>
            <a:r>
              <a:rPr lang="en-GB" sz="2000" b="1" dirty="0"/>
              <a:t>, and band-pass filters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dirty="0"/>
          </a:p>
          <a:p>
            <a:pPr marL="450850" indent="-450850" algn="just"/>
            <a:r>
              <a:rPr lang="en-GB" sz="2000" dirty="0"/>
              <a:t>(b) </a:t>
            </a:r>
            <a:r>
              <a:rPr lang="en-GB" sz="2000" b="1" dirty="0"/>
              <a:t>To decompose a signal into two or more sub-bands as in filter-banks</a:t>
            </a:r>
            <a:r>
              <a:rPr lang="en-GB" sz="2000" b="1" dirty="0" smtClean="0"/>
              <a:t>, graphic </a:t>
            </a:r>
            <a:r>
              <a:rPr lang="en-GB" sz="2000" b="1" dirty="0"/>
              <a:t>equalizers, sub-band coders, frequency multiplexers.</a:t>
            </a:r>
          </a:p>
          <a:p>
            <a:pPr algn="just"/>
            <a:endParaRPr lang="en-GB" sz="2000" b="1" dirty="0" smtClean="0"/>
          </a:p>
          <a:p>
            <a:pPr marL="355600" indent="-355600" algn="just"/>
            <a:r>
              <a:rPr lang="en-GB" sz="2000" b="1" dirty="0" smtClean="0"/>
              <a:t>(</a:t>
            </a:r>
            <a:r>
              <a:rPr lang="en-GB" sz="2000" b="1" dirty="0"/>
              <a:t>c) To modify the frequency spectrum of a signal as in telephone </a:t>
            </a:r>
            <a:r>
              <a:rPr lang="en-GB" sz="2000" b="1" dirty="0" smtClean="0"/>
              <a:t>channel equalization </a:t>
            </a:r>
            <a:r>
              <a:rPr lang="en-GB" sz="2000" b="1" dirty="0"/>
              <a:t>and audio graphic equalizers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/>
          </a:p>
          <a:p>
            <a:pPr marL="273050" indent="-273050" algn="just"/>
            <a:r>
              <a:rPr lang="en-GB" sz="2000" b="1" dirty="0"/>
              <a:t>(d) To model the input-output relationship of a system such </a:t>
            </a:r>
            <a:r>
              <a:rPr lang="en-GB" sz="2000" b="1" dirty="0" smtClean="0"/>
              <a:t>as    telecommunication </a:t>
            </a:r>
            <a:r>
              <a:rPr lang="en-GB" sz="2000" b="1" dirty="0"/>
              <a:t>channels, human vocal tract, and music synthesizers</a:t>
            </a:r>
            <a:r>
              <a:rPr lang="en-GB" sz="2000" b="1" dirty="0" smtClean="0"/>
              <a:t>.</a:t>
            </a:r>
          </a:p>
          <a:p>
            <a:pPr marL="450850" indent="-450850" algn="just"/>
            <a:r>
              <a:rPr lang="en-US" sz="2000" b="1" dirty="0" smtClean="0"/>
              <a:t>(e) To enhance or restore original by removing noise or distortion from corrupted signal.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166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Hamming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US" sz="3200" b="1" dirty="0" smtClean="0"/>
              <a:t>Example1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771649"/>
            <a:ext cx="8389088" cy="456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US" sz="4000" b="1" dirty="0" smtClean="0"/>
              <a:t>Example2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" y="1600200"/>
            <a:ext cx="811892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Hamming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Hanning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" y="1600200"/>
            <a:ext cx="8216896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Hanning Window: Example3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Blackman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5344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Kaiser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Kaiser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Kaiser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399"/>
            <a:ext cx="8236688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Advantages of 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Kaiser Window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5344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Kaiser Window: 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Summary of Windows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34286"/>
              </p:ext>
            </p:extLst>
          </p:nvPr>
        </p:nvGraphicFramePr>
        <p:xfrm>
          <a:off x="363538" y="1295400"/>
          <a:ext cx="8313737" cy="504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Bitmap Image" r:id="rId5" imgW="4323810" imgH="3104762" progId="PBrush">
                  <p:embed/>
                </p:oleObj>
              </mc:Choice>
              <mc:Fallback>
                <p:oleObj name="Bitmap Image" r:id="rId5" imgW="4323810" imgH="310476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8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295400"/>
                        <a:ext cx="8313737" cy="5041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Choosing Window Type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Steps for LP FIR filter design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01165"/>
              </p:ext>
            </p:extLst>
          </p:nvPr>
        </p:nvGraphicFramePr>
        <p:xfrm>
          <a:off x="540167" y="1389413"/>
          <a:ext cx="8160488" cy="496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Bitmap Image" r:id="rId5" imgW="3753374" imgH="4258269" progId="PBrush">
                  <p:embed/>
                </p:oleObj>
              </mc:Choice>
              <mc:Fallback>
                <p:oleObj name="Bitmap Image" r:id="rId5" imgW="3753374" imgH="425826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67" y="1389413"/>
                        <a:ext cx="8160488" cy="4965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BP </a:t>
            </a:r>
            <a:r>
              <a:rPr lang="en-US" sz="4000" b="1" dirty="0" smtClean="0"/>
              <a:t>and </a:t>
            </a:r>
            <a:r>
              <a:rPr lang="en-US" sz="4000" b="1" dirty="0"/>
              <a:t>HP FIR Filters</a:t>
            </a:r>
            <a:r>
              <a:rPr lang="en-US" sz="4000" dirty="0"/>
              <a:t>	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br>
              <a:rPr lang="en-GB" sz="3600" b="1" dirty="0" smtClean="0"/>
            </a:br>
            <a:r>
              <a:rPr lang="en-GB" sz="3600" b="1" dirty="0"/>
              <a:t> </a:t>
            </a:r>
            <a:r>
              <a:rPr lang="en-GB" sz="3600" b="1" dirty="0" smtClean="0"/>
              <a:t>            </a:t>
            </a:r>
            <a:r>
              <a:rPr lang="en-US" sz="4000" b="1" dirty="0" smtClean="0"/>
              <a:t>Disadvantages </a:t>
            </a:r>
            <a:r>
              <a:rPr lang="en-US" sz="4000" b="1" dirty="0"/>
              <a:t>of Digital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r>
              <a:rPr lang="en-US" sz="3200" b="1" dirty="0"/>
              <a:t>BP and HP FIR Filters 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6" y="1523999"/>
            <a:ext cx="4235693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45571"/>
              </p:ext>
            </p:extLst>
          </p:nvPr>
        </p:nvGraphicFramePr>
        <p:xfrm>
          <a:off x="4572000" y="1600200"/>
          <a:ext cx="4343400" cy="491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Bitmap Image" r:id="rId6" imgW="3971429" imgH="5304762" progId="PBrush">
                  <p:embed/>
                </p:oleObj>
              </mc:Choice>
              <mc:Fallback>
                <p:oleObj name="Bitmap Image" r:id="rId6" imgW="3971429" imgH="530476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4343400" cy="4919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r>
              <a:rPr lang="en-US" sz="3200" b="1" dirty="0"/>
              <a:t>BP and HP FIR Filters 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1600199"/>
            <a:ext cx="8259449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Band stop FIR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83820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r>
              <a:rPr lang="en-US" sz="4000" b="1" dirty="0"/>
              <a:t>Band stop FIR Filters 	</a:t>
            </a:r>
            <a:r>
              <a:rPr lang="en-US" sz="4000" b="1" dirty="0" smtClean="0"/>
              <a:t> </a:t>
            </a:r>
            <a:r>
              <a:rPr lang="ar-SA" sz="4000" b="1" dirty="0"/>
              <a:t/>
            </a:r>
            <a:br>
              <a:rPr lang="ar-SA" sz="4000" b="1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r>
              <a:rPr lang="en-US" sz="4000" b="1" dirty="0"/>
              <a:t>Band stop FIR Filters 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US" sz="3200" b="1" dirty="0"/>
              <a:t>Another method for designing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HP,BP </a:t>
            </a:r>
            <a:r>
              <a:rPr lang="en-US" sz="3200" b="1" dirty="0"/>
              <a:t>&amp; BS FIR </a:t>
            </a:r>
            <a:r>
              <a:rPr lang="en-US" sz="3200" b="1" dirty="0" smtClean="0"/>
              <a:t>filters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</a:t>
            </a:r>
            <a:r>
              <a:rPr lang="en-GB" sz="4000" b="1" dirty="0" smtClean="0"/>
              <a:t>Generalized </a:t>
            </a:r>
            <a:r>
              <a:rPr lang="en-GB" sz="4000" b="1" dirty="0"/>
              <a:t>FIR Filter design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2" y="1524000"/>
            <a:ext cx="8265387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8299"/>
            <a:ext cx="8458200" cy="46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GB" sz="4000" b="1" dirty="0"/>
              <a:t>Generalized FIR Filter design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4582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r>
              <a:rPr lang="en-GB" sz="3600" b="1" dirty="0" smtClean="0"/>
              <a:t>Different Methods for Describing </a:t>
            </a:r>
            <a:r>
              <a:rPr lang="en-GB" sz="4000" b="1" dirty="0" smtClean="0"/>
              <a:t>of </a:t>
            </a:r>
            <a:r>
              <a:rPr lang="en-US" sz="4000" b="1" dirty="0"/>
              <a:t>Digital </a:t>
            </a:r>
            <a:r>
              <a:rPr lang="en-US" sz="4000" b="1" dirty="0" smtClean="0"/>
              <a:t>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4" y="1676400"/>
            <a:ext cx="80842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4582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Optimal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4" y="1523999"/>
            <a:ext cx="3869476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22813" y="1600200"/>
          <a:ext cx="38877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Bitmap Image" r:id="rId6" imgW="2553056" imgH="2971429" progId="PBrush">
                  <p:embed/>
                </p:oleObj>
              </mc:Choice>
              <mc:Fallback>
                <p:oleObj name="Bitmap Image" r:id="rId6" imgW="2553056" imgH="297142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1600200"/>
                        <a:ext cx="388778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172200" y="6152603"/>
            <a:ext cx="1292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Figure: a , b</a:t>
            </a:r>
          </a:p>
        </p:txBody>
      </p:sp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Optimal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199"/>
            <a:ext cx="83820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Optimal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4" y="1600200"/>
            <a:ext cx="816840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Optimal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/>
              <a:t>Steps of procedure for calculating filter coefficients by Optimal method.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5" y="1523999"/>
            <a:ext cx="8270335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6106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Example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46788"/>
              </p:ext>
            </p:extLst>
          </p:nvPr>
        </p:nvGraphicFramePr>
        <p:xfrm>
          <a:off x="526312" y="1560513"/>
          <a:ext cx="4025051" cy="477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name="Bitmap Image" r:id="rId5" imgW="3790476" imgH="4285714" progId="PBrush">
                  <p:embed/>
                </p:oleObj>
              </mc:Choice>
              <mc:Fallback>
                <p:oleObj name="Bitmap Image" r:id="rId5" imgW="3790476" imgH="4285714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12" y="1560513"/>
                        <a:ext cx="4025051" cy="4776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7691"/>
              </p:ext>
            </p:extLst>
          </p:nvPr>
        </p:nvGraphicFramePr>
        <p:xfrm>
          <a:off x="4724400" y="2500313"/>
          <a:ext cx="4038600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7" name="Bitmap Image" r:id="rId7" imgW="3048426" imgH="1743318" progId="PBrush">
                  <p:embed/>
                </p:oleObj>
              </mc:Choice>
              <mc:Fallback>
                <p:oleObj name="Bitmap Image" r:id="rId7" imgW="3048426" imgH="174331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00313"/>
                        <a:ext cx="4038600" cy="275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Frequency sampling method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534400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r>
              <a:rPr lang="en-GB" sz="3600" b="1" dirty="0" smtClean="0"/>
              <a:t>Different Methods for Describing </a:t>
            </a:r>
            <a:r>
              <a:rPr lang="en-GB" sz="4000" b="1" dirty="0" smtClean="0"/>
              <a:t>of </a:t>
            </a:r>
            <a:r>
              <a:rPr lang="en-US" sz="4000" b="1" dirty="0"/>
              <a:t>Digital </a:t>
            </a:r>
            <a:r>
              <a:rPr lang="en-US" sz="4000" b="1" dirty="0" smtClean="0"/>
              <a:t>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200" b="1" dirty="0" smtClean="0"/>
              <a:t>Realization </a:t>
            </a:r>
            <a:r>
              <a:rPr lang="en-US" sz="3200" b="1" dirty="0"/>
              <a:t>Structures for FIR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83253"/>
              </p:ext>
            </p:extLst>
          </p:nvPr>
        </p:nvGraphicFramePr>
        <p:xfrm>
          <a:off x="609600" y="3742706"/>
          <a:ext cx="8229599" cy="250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4" name="Bitmap Image" r:id="rId6" imgW="3296110" imgH="1428949" progId="PBrush">
                  <p:embed/>
                </p:oleObj>
              </mc:Choice>
              <mc:Fallback>
                <p:oleObj name="Bitmap Image" r:id="rId6" imgW="3296110" imgH="1428949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42706"/>
                        <a:ext cx="8229599" cy="250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Linear Phase Structure</a:t>
            </a:r>
            <a:br>
              <a:rPr lang="en-US" sz="4000" b="1" dirty="0"/>
            </a:b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3050"/>
            <a:ext cx="8305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200" b="1" dirty="0"/>
              <a:t>Linear Phase </a:t>
            </a:r>
            <a:r>
              <a:rPr lang="en-US" sz="3200" b="1" dirty="0" smtClean="0"/>
              <a:t>Structure: Example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2123"/>
              </p:ext>
            </p:extLst>
          </p:nvPr>
        </p:nvGraphicFramePr>
        <p:xfrm>
          <a:off x="506520" y="2895600"/>
          <a:ext cx="133667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3" name="Bitmap Image" r:id="rId6" imgW="1133633" imgH="781159" progId="PBrush">
                  <p:embed/>
                </p:oleObj>
              </mc:Choice>
              <mc:Fallback>
                <p:oleObj name="Bitmap Image" r:id="rId6" imgW="1133633" imgH="78115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20" y="2895600"/>
                        <a:ext cx="1336675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29982"/>
              </p:ext>
            </p:extLst>
          </p:nvPr>
        </p:nvGraphicFramePr>
        <p:xfrm>
          <a:off x="1981200" y="2620488"/>
          <a:ext cx="70104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Bitmap Image" r:id="rId8" imgW="2734057" imgH="3648584" progId="PBrush">
                  <p:embed/>
                </p:oleObj>
              </mc:Choice>
              <mc:Fallback>
                <p:oleObj name="Bitmap Image" r:id="rId8" imgW="2734057" imgH="3648584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20488"/>
                        <a:ext cx="70104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0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 smtClean="0"/>
              <a:t>Finite Word length </a:t>
            </a:r>
            <a:r>
              <a:rPr lang="en-US" sz="4000" b="1" dirty="0"/>
              <a:t>effects in FIR 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 smtClean="0"/>
              <a:t>FIR </a:t>
            </a:r>
            <a:r>
              <a:rPr lang="en-US" sz="3600" b="1" dirty="0"/>
              <a:t>Implementation Techniques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84582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r>
              <a:rPr lang="en-US" sz="6600" b="1" dirty="0" smtClean="0"/>
              <a:t>End of Chapter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 </a:t>
            </a:r>
            <a:r>
              <a:rPr lang="en-GB" sz="3600" b="1" dirty="0" smtClean="0"/>
              <a:t>Different Methods for Describing </a:t>
            </a:r>
            <a:r>
              <a:rPr lang="en-GB" sz="4000" b="1" dirty="0" smtClean="0"/>
              <a:t>of </a:t>
            </a:r>
            <a:r>
              <a:rPr lang="en-US" sz="4000" b="1" dirty="0"/>
              <a:t>Digital </a:t>
            </a:r>
            <a:r>
              <a:rPr lang="en-US" sz="4000" b="1" dirty="0" smtClean="0"/>
              <a:t>Filters</a:t>
            </a:r>
            <a:r>
              <a:rPr lang="en-US" sz="3600" dirty="0"/>
              <a:t>	</a:t>
            </a:r>
            <a:r>
              <a:rPr lang="en-US" sz="36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4" y="1524000"/>
            <a:ext cx="8165436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25326</TotalTime>
  <Words>2008</Words>
  <Application>Microsoft Office PowerPoint</Application>
  <PresentationFormat>On-screen Show (4:3)</PresentationFormat>
  <Paragraphs>462</Paragraphs>
  <Slides>85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 New Roman</vt:lpstr>
      <vt:lpstr>Office Theme</vt:lpstr>
      <vt:lpstr>Bitmap Image</vt:lpstr>
      <vt:lpstr>PowerPoint Presentation</vt:lpstr>
      <vt:lpstr>Lecture Outline</vt:lpstr>
      <vt:lpstr>                                     Digital Filters   </vt:lpstr>
      <vt:lpstr>                                    Functions of Digital Filters   </vt:lpstr>
      <vt:lpstr>                                     Advantages of Digital Filters   </vt:lpstr>
      <vt:lpstr>                                                   Disadvantages of Digital Filters   </vt:lpstr>
      <vt:lpstr>                                     Different Methods for Describing of Digital Filters   </vt:lpstr>
      <vt:lpstr>                                     Different Methods for Describing of Digital Filters   </vt:lpstr>
      <vt:lpstr>                                     Different Methods for Describing of Digital Filters   </vt:lpstr>
      <vt:lpstr>                                     Classification of Digital Filters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 Filter Structures:                Direct, Cascade and Parallel Forms   </vt:lpstr>
      <vt:lpstr>                                     Types of Digital Filters   </vt:lpstr>
      <vt:lpstr>                                     Types of Digital Filters   </vt:lpstr>
      <vt:lpstr>                                     Types of Digital Filter   </vt:lpstr>
      <vt:lpstr>                                     Types of Digital Filters   </vt:lpstr>
      <vt:lpstr>                                     Types of Digital Filters   </vt:lpstr>
      <vt:lpstr>                                     Types of Digital Filters   </vt:lpstr>
      <vt:lpstr>               Choosing Between IIR and FIR Filters</vt:lpstr>
      <vt:lpstr>                                     Filter Design Steps   </vt:lpstr>
      <vt:lpstr>                                     Kinds of Filters  </vt:lpstr>
      <vt:lpstr>                                     Finite Impulse Response (FIR) Filters   </vt:lpstr>
      <vt:lpstr>                                  STEP1:FIR Filter Specification   </vt:lpstr>
      <vt:lpstr>                             Specification Example    </vt:lpstr>
      <vt:lpstr>                                     Step 2: Calculation of Suitable                       Filter Coefficients   </vt:lpstr>
      <vt:lpstr>                                     Design of FIR filter using Fourier Methods   </vt:lpstr>
      <vt:lpstr>                                  Design of FIR filter using Fourier Methods     </vt:lpstr>
      <vt:lpstr>                                   Design of FIR filter using Fourier Methods    </vt:lpstr>
      <vt:lpstr>                                     Artifacts of Truncation   </vt:lpstr>
      <vt:lpstr>                                     Reducing the Effect of Truncation   </vt:lpstr>
      <vt:lpstr>                                                   Designing FIR Filters: Windows   </vt:lpstr>
      <vt:lpstr>                                     Windows Method   </vt:lpstr>
      <vt:lpstr>                                     Windows Method   </vt:lpstr>
      <vt:lpstr>                                     Hamming Window   </vt:lpstr>
      <vt:lpstr>                      Example1  </vt:lpstr>
      <vt:lpstr>                                    Example2   </vt:lpstr>
      <vt:lpstr>                                     Hamming Window   </vt:lpstr>
      <vt:lpstr>                                     Hanning Window   </vt:lpstr>
      <vt:lpstr>                                     Hanning Window: Example3   </vt:lpstr>
      <vt:lpstr>                                     Blackman Window   </vt:lpstr>
      <vt:lpstr>                                     Kaiser Window   </vt:lpstr>
      <vt:lpstr>                                     Kaiser Window   </vt:lpstr>
      <vt:lpstr>                                     Kaiser Window   </vt:lpstr>
      <vt:lpstr>                                     Kaiser Window   </vt:lpstr>
      <vt:lpstr>                                     Kaiser Window: Example   </vt:lpstr>
      <vt:lpstr>                                     Summary of Windows   </vt:lpstr>
      <vt:lpstr>                                     Example   </vt:lpstr>
      <vt:lpstr>                                     Choosing Window Type   </vt:lpstr>
      <vt:lpstr>                                     Steps for LP FIR filter design   </vt:lpstr>
      <vt:lpstr>                                     Example   </vt:lpstr>
      <vt:lpstr>                                     Example   </vt:lpstr>
      <vt:lpstr>                                     Example   </vt:lpstr>
      <vt:lpstr>                                     BP and HP FIR Filters    </vt:lpstr>
      <vt:lpstr>                       BP and HP FIR Filters    </vt:lpstr>
      <vt:lpstr>                       BP and HP FIR Filters    </vt:lpstr>
      <vt:lpstr>                                     Band stop FIR Filters   </vt:lpstr>
      <vt:lpstr>                       Band stop FIR Filters    </vt:lpstr>
      <vt:lpstr>                       Band stop FIR Filters    </vt:lpstr>
      <vt:lpstr>                      Another method for designing  HP,BP &amp; BS FIR filters  </vt:lpstr>
      <vt:lpstr>                                   Generalized FIR Filter design   </vt:lpstr>
      <vt:lpstr>                                     Example   </vt:lpstr>
      <vt:lpstr>                                     Example   </vt:lpstr>
      <vt:lpstr>                                     Generalized FIR Filter design   </vt:lpstr>
      <vt:lpstr>                                     Example   </vt:lpstr>
      <vt:lpstr>                                     Optimal Method   </vt:lpstr>
      <vt:lpstr>                                     Optimal Method   </vt:lpstr>
      <vt:lpstr>                                     Optimal Method   </vt:lpstr>
      <vt:lpstr>                                     Optimal Method   </vt:lpstr>
      <vt:lpstr>                                     Steps of procedure for calculating filter coefficients by Optimal method.   </vt:lpstr>
      <vt:lpstr>                                     Example   </vt:lpstr>
      <vt:lpstr>                                     Example   </vt:lpstr>
      <vt:lpstr>                                     Example   </vt:lpstr>
      <vt:lpstr>                                     Frequency sampling method   </vt:lpstr>
      <vt:lpstr>                                     Realization Structures for FIR Filters   </vt:lpstr>
      <vt:lpstr>                                     Linear Phase Structure    </vt:lpstr>
      <vt:lpstr>                                     Linear Phase Structure: Example    </vt:lpstr>
      <vt:lpstr>                                     Finite Word length effects in FIR filters   </vt:lpstr>
      <vt:lpstr>                                     FIR Implementation Techniques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StyleWriter</cp:lastModifiedBy>
  <cp:revision>438</cp:revision>
  <dcterms:created xsi:type="dcterms:W3CDTF">2006-08-16T00:00:00Z</dcterms:created>
  <dcterms:modified xsi:type="dcterms:W3CDTF">2018-04-03T06:11:24Z</dcterms:modified>
</cp:coreProperties>
</file>